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hdphoto1.wdp" ContentType="image/vnd.ms-photo"/>
  <Override PartName="/ppt/media/image22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24384000" cy="13716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
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70660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8638560" y="3209400"/>
            <a:ext cx="70660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16058520" y="3209400"/>
            <a:ext cx="70660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70660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8638560" y="7364520"/>
            <a:ext cx="70660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16058520" y="7364520"/>
            <a:ext cx="70660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4880" cy="106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a2b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hape 2"/>
          <p:cNvSpPr/>
          <p:nvPr/>
        </p:nvSpPr>
        <p:spPr>
          <a:xfrm>
            <a:off x="505440" y="12929400"/>
            <a:ext cx="23372640" cy="360"/>
          </a:xfrm>
          <a:prstGeom prst="line">
            <a:avLst/>
          </a:prstGeom>
          <a:ln w="12700">
            <a:solidFill>
              <a:srgbClr val="ffffff">
                <a:alpha val="9000"/>
              </a:srgb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Shape 3"/>
          <p:cNvSpPr/>
          <p:nvPr/>
        </p:nvSpPr>
        <p:spPr>
          <a:xfrm flipH="1" rot="10800000">
            <a:off x="23169240" y="374400"/>
            <a:ext cx="798840" cy="757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10827" y="0"/>
                </a:moveTo>
                <a:lnTo>
                  <a:pt x="53" y="8251"/>
                </a:lnTo>
                <a:lnTo>
                  <a:pt x="81" y="8340"/>
                </a:lnTo>
                <a:lnTo>
                  <a:pt x="0" y="8340"/>
                </a:lnTo>
                <a:lnTo>
                  <a:pt x="0" y="21600"/>
                </a:lnTo>
                <a:lnTo>
                  <a:pt x="4168" y="21600"/>
                </a:lnTo>
                <a:lnTo>
                  <a:pt x="17485" y="21600"/>
                </a:lnTo>
                <a:lnTo>
                  <a:pt x="21545" y="21600"/>
                </a:lnTo>
                <a:lnTo>
                  <a:pt x="21545" y="8430"/>
                </a:lnTo>
                <a:lnTo>
                  <a:pt x="21600" y="8251"/>
                </a:lnTo>
                <a:lnTo>
                  <a:pt x="10827" y="0"/>
                </a:lnTo>
                <a:close/>
              </a:path>
            </a:pathLst>
          </a:cu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microsoft.com/office/2007/relationships/hdphoto" Target="../media/hdphoto1.wdp"/><Relationship Id="rId3" Type="http://schemas.openxmlformats.org/officeDocument/2006/relationships/image" Target="../media/image22.png"/><Relationship Id="rId4" Type="http://schemas.openxmlformats.org/officeDocument/2006/relationships/hyperlink" Target="https://cr.openjdk.java.net/~rpressler/loom/loom/sol1_part1.html" TargetMode="External"/><Relationship Id="rId5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77"/>
          <p:cNvSpPr/>
          <p:nvPr/>
        </p:nvSpPr>
        <p:spPr>
          <a:xfrm>
            <a:off x="5862240" y="10740240"/>
            <a:ext cx="15445440" cy="1571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spAutoFit/>
          </a:bodyPr>
          <a:p>
            <a:pPr algn="ctr">
              <a:lnSpc>
                <a:spcPct val="70000"/>
              </a:lnSpc>
              <a:tabLst>
                <a:tab algn="l" pos="0"/>
              </a:tabLst>
            </a:pPr>
            <a:r>
              <a:rPr b="0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The </a:t>
            </a:r>
            <a:r>
              <a:rPr b="1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best</a:t>
            </a:r>
            <a:r>
              <a:rPr b="0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 for our IT Rockstars, </a:t>
            </a:r>
            <a:endParaRPr b="0" lang="en-US" sz="6700" spc="-1" strike="noStrike">
              <a:latin typeface="Arial"/>
            </a:endParaRPr>
          </a:p>
          <a:p>
            <a:pPr algn="ctr">
              <a:lnSpc>
                <a:spcPct val="70000"/>
              </a:lnSpc>
              <a:tabLst>
                <a:tab algn="l" pos="0"/>
              </a:tabLst>
            </a:pPr>
            <a:r>
              <a:rPr b="0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is the </a:t>
            </a:r>
            <a:r>
              <a:rPr b="1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best</a:t>
            </a:r>
            <a:r>
              <a:rPr b="0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 for everyone</a:t>
            </a:r>
            <a:endParaRPr b="0" lang="en-US" sz="6700" spc="-1" strike="noStrike">
              <a:latin typeface="Arial"/>
            </a:endParaRPr>
          </a:p>
        </p:txBody>
      </p:sp>
      <p:sp>
        <p:nvSpPr>
          <p:cNvPr id="41" name="Shape 78"/>
          <p:cNvSpPr/>
          <p:nvPr/>
        </p:nvSpPr>
        <p:spPr>
          <a:xfrm>
            <a:off x="2148120" y="5727600"/>
            <a:ext cx="7839720" cy="5122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Shape 83"/>
          <p:cNvSpPr/>
          <p:nvPr/>
        </p:nvSpPr>
        <p:spPr>
          <a:xfrm>
            <a:off x="23453280" y="433440"/>
            <a:ext cx="231120" cy="419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B2020304-1FF4-47E6-B290-18E83D195962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pic>
        <p:nvPicPr>
          <p:cNvPr id="43" name="Afbeelding 10" descr=""/>
          <p:cNvPicPr/>
          <p:nvPr/>
        </p:nvPicPr>
        <p:blipFill>
          <a:blip r:embed="rId1"/>
          <a:stretch/>
        </p:blipFill>
        <p:spPr>
          <a:xfrm>
            <a:off x="7913520" y="70560"/>
            <a:ext cx="11313000" cy="11313000"/>
          </a:xfrm>
          <a:prstGeom prst="rect">
            <a:avLst/>
          </a:prstGeom>
          <a:ln w="0">
            <a:noFill/>
          </a:ln>
        </p:spPr>
      </p:pic>
      <p:pic>
        <p:nvPicPr>
          <p:cNvPr id="44" name="" descr=""/>
          <p:cNvPicPr/>
          <p:nvPr/>
        </p:nvPicPr>
        <p:blipFill>
          <a:blip r:embed="rId2"/>
          <a:stretch/>
        </p:blipFill>
        <p:spPr>
          <a:xfrm rot="20962800">
            <a:off x="2628360" y="9029880"/>
            <a:ext cx="1370880" cy="1370880"/>
          </a:xfrm>
          <a:prstGeom prst="rect">
            <a:avLst/>
          </a:prstGeom>
          <a:ln w="0">
            <a:noFill/>
          </a:ln>
        </p:spPr>
      </p:pic>
      <p:pic>
        <p:nvPicPr>
          <p:cNvPr id="45" name="" descr=""/>
          <p:cNvPicPr/>
          <p:nvPr/>
        </p:nvPicPr>
        <p:blipFill>
          <a:blip r:embed="rId3"/>
          <a:stretch/>
        </p:blipFill>
        <p:spPr>
          <a:xfrm rot="20535000">
            <a:off x="1606680" y="7993800"/>
            <a:ext cx="1828080" cy="1828080"/>
          </a:xfrm>
          <a:prstGeom prst="rect">
            <a:avLst/>
          </a:prstGeom>
          <a:ln w="0">
            <a:noFill/>
          </a:ln>
        </p:spPr>
      </p:pic>
      <p:pic>
        <p:nvPicPr>
          <p:cNvPr id="46" name="" descr=""/>
          <p:cNvPicPr/>
          <p:nvPr/>
        </p:nvPicPr>
        <p:blipFill>
          <a:blip r:embed="rId4"/>
          <a:stretch/>
        </p:blipFill>
        <p:spPr>
          <a:xfrm rot="20686200">
            <a:off x="587160" y="9014040"/>
            <a:ext cx="1142280" cy="1142280"/>
          </a:xfrm>
          <a:prstGeom prst="rect">
            <a:avLst/>
          </a:prstGeom>
          <a:ln w="0">
            <a:noFill/>
          </a:ln>
        </p:spPr>
      </p:pic>
      <p:pic>
        <p:nvPicPr>
          <p:cNvPr id="47" name="" descr=""/>
          <p:cNvPicPr/>
          <p:nvPr/>
        </p:nvPicPr>
        <p:blipFill>
          <a:blip r:embed="rId5"/>
          <a:stretch/>
        </p:blipFill>
        <p:spPr>
          <a:xfrm>
            <a:off x="1880640" y="10515600"/>
            <a:ext cx="2233440" cy="2285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>
        <p14:prism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325_4"/>
          <p:cNvSpPr/>
          <p:nvPr/>
        </p:nvSpPr>
        <p:spPr>
          <a:xfrm>
            <a:off x="23376960" y="433440"/>
            <a:ext cx="383400" cy="419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9E0040F6-7A7C-4613-8351-E7B371AEA0D0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96" name="Shape 326_4"/>
          <p:cNvSpPr/>
          <p:nvPr/>
        </p:nvSpPr>
        <p:spPr>
          <a:xfrm>
            <a:off x="4382640" y="6066000"/>
            <a:ext cx="16141680" cy="10800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7" name="Afbeelding 55_4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6920" cy="1366920"/>
          </a:xfrm>
          <a:prstGeom prst="rect">
            <a:avLst/>
          </a:prstGeom>
          <a:ln w="0">
            <a:noFill/>
          </a:ln>
        </p:spPr>
      </p:pic>
      <p:sp>
        <p:nvSpPr>
          <p:cNvPr id="98" name="Pijl: rechts 13_4"/>
          <p:cNvSpPr/>
          <p:nvPr/>
        </p:nvSpPr>
        <p:spPr>
          <a:xfrm>
            <a:off x="2165040" y="1807560"/>
            <a:ext cx="20576880" cy="741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9" name=""/>
          <p:cNvSpPr/>
          <p:nvPr/>
        </p:nvSpPr>
        <p:spPr>
          <a:xfrm>
            <a:off x="2286000" y="457200"/>
            <a:ext cx="4965120" cy="133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Toekomst</a:t>
            </a:r>
            <a:endParaRPr b="0" lang="en-US" sz="8800" spc="-1" strike="noStrike">
              <a:latin typeface="Arial"/>
            </a:endParaRPr>
          </a:p>
        </p:txBody>
      </p:sp>
      <p:sp>
        <p:nvSpPr>
          <p:cNvPr id="100" name=""/>
          <p:cNvSpPr/>
          <p:nvPr/>
        </p:nvSpPr>
        <p:spPr>
          <a:xfrm>
            <a:off x="2286000" y="2971800"/>
            <a:ext cx="19887120" cy="632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9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Cloud native development met Loom</a:t>
            </a:r>
            <a:endParaRPr b="0" lang="en-US" sz="8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Async/Reactive</a:t>
            </a:r>
            <a:r>
              <a:rPr b="0" lang="en-US" sz="8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ff0000"/>
                </a:solidFill>
                <a:latin typeface="Arial"/>
                <a:ea typeface="DejaVu Sans"/>
              </a:rPr>
              <a:t>?</a:t>
            </a:r>
            <a:endParaRPr b="0" lang="en-US" sz="8800" spc="-1" strike="noStrike"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Afbeelding 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4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0" y="0"/>
            <a:ext cx="24382440" cy="13697280"/>
          </a:xfrm>
          <a:prstGeom prst="rect">
            <a:avLst/>
          </a:prstGeom>
          <a:ln w="0">
            <a:noFill/>
          </a:ln>
        </p:spPr>
      </p:pic>
      <p:sp>
        <p:nvSpPr>
          <p:cNvPr id="102" name="Shape 325"/>
          <p:cNvSpPr/>
          <p:nvPr/>
        </p:nvSpPr>
        <p:spPr>
          <a:xfrm>
            <a:off x="23376960" y="433440"/>
            <a:ext cx="383400" cy="419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D6009A7B-4D39-40BC-9C98-FA13C3E178F8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103" name="Shape 326"/>
          <p:cNvSpPr/>
          <p:nvPr/>
        </p:nvSpPr>
        <p:spPr>
          <a:xfrm>
            <a:off x="4114800" y="3034080"/>
            <a:ext cx="16141680" cy="10803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spAutoFit/>
          </a:bodyPr>
          <a:p>
            <a:pPr algn="ctr">
              <a:lnSpc>
                <a:spcPct val="70000"/>
              </a:lnSpc>
              <a:tabLst>
                <a:tab algn="l" pos="0"/>
              </a:tabLst>
            </a:pPr>
            <a:r>
              <a:rPr b="1" lang="nl-NL" sz="8800" spc="-134" strike="noStrike">
                <a:solidFill>
                  <a:srgbClr val="f7feff"/>
                </a:solidFill>
                <a:latin typeface="Poppins"/>
                <a:ea typeface="Poppins"/>
              </a:rPr>
              <a:t>THANK YOU!!!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104" name="Afbeelding 55" descr=""/>
          <p:cNvPicPr/>
          <p:nvPr/>
        </p:nvPicPr>
        <p:blipFill>
          <a:blip r:embed="rId3"/>
          <a:stretch/>
        </p:blipFill>
        <p:spPr>
          <a:xfrm>
            <a:off x="387720" y="174240"/>
            <a:ext cx="1366920" cy="1366920"/>
          </a:xfrm>
          <a:prstGeom prst="rect">
            <a:avLst/>
          </a:prstGeom>
          <a:ln w="0">
            <a:noFill/>
          </a:ln>
        </p:spPr>
      </p:pic>
      <p:sp>
        <p:nvSpPr>
          <p:cNvPr id="105" name="Pijl: rechts 13"/>
          <p:cNvSpPr/>
          <p:nvPr/>
        </p:nvSpPr>
        <p:spPr>
          <a:xfrm>
            <a:off x="2165040" y="1807560"/>
            <a:ext cx="20576880" cy="741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6" name=""/>
          <p:cNvSpPr/>
          <p:nvPr/>
        </p:nvSpPr>
        <p:spPr>
          <a:xfrm>
            <a:off x="2514960" y="4381200"/>
            <a:ext cx="20344320" cy="179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References and sources</a:t>
            </a:r>
            <a:endParaRPr b="0" lang="en-US" sz="40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 </a:t>
            </a:r>
            <a:r>
              <a:rPr b="0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Source code demo: </a:t>
            </a:r>
            <a:r>
              <a:rPr b="0" lang="en-US" sz="4000" spc="-1" strike="noStrike">
                <a:solidFill>
                  <a:srgbClr val="000000"/>
                </a:solidFill>
                <a:latin typeface="Arial"/>
                <a:ea typeface="DejaVu Sans"/>
              </a:rPr>
              <a:t>github.com/waikontse/loom-presentation</a:t>
            </a:r>
            <a:endParaRPr b="0" lang="en-US" sz="40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 </a:t>
            </a:r>
            <a:r>
              <a:rPr b="0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Links to papers</a:t>
            </a:r>
            <a:endParaRPr b="0" lang="en-US" sz="40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4000" spc="-1" strike="noStrike">
                <a:solidFill>
                  <a:srgbClr val="ffffff"/>
                </a:solidFill>
                <a:latin typeface="Arial"/>
                <a:ea typeface="Nimbus Sans"/>
              </a:rPr>
              <a:t> </a:t>
            </a:r>
            <a:r>
              <a:rPr b="0" lang="en-US" sz="4000" spc="-1" strike="noStrike">
                <a:solidFill>
                  <a:srgbClr val="ffffff"/>
                </a:solidFill>
                <a:latin typeface="Arial"/>
                <a:ea typeface="Nimbus Sans"/>
              </a:rPr>
              <a:t>State of Loom pt 1: </a:t>
            </a:r>
            <a:r>
              <a:rPr b="0" lang="en-US" sz="40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4"/>
              </a:rPr>
              <a:t>https://cr.openjdk.java.net/~rpressler/loom/loom/sol1_part1.html</a:t>
            </a:r>
            <a:endParaRPr b="0" lang="en-US" sz="40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40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State of Loom pt 2:</a:t>
            </a:r>
            <a:r>
              <a:rPr b="0" lang="en-US" sz="4000" spc="-1" strike="noStrike">
                <a:solidFill>
                  <a:srgbClr val="000000"/>
                </a:solidFill>
                <a:latin typeface="Arial"/>
                <a:ea typeface="DejaVu Sans"/>
              </a:rPr>
              <a:t> https://cr.openjdk.java.net/~rpressler/loom/loom/sol1_part2.html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Afbeelding 7"/>
          <p:cNvSpPr/>
          <p:nvPr/>
        </p:nvSpPr>
        <p:spPr>
          <a:xfrm>
            <a:off x="0" y="0"/>
            <a:ext cx="24382440" cy="14337720"/>
          </a:xfrm>
          <a:prstGeom prst="rect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Ctr="1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W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9" name="Shape 325"/>
          <p:cNvSpPr/>
          <p:nvPr/>
        </p:nvSpPr>
        <p:spPr>
          <a:xfrm>
            <a:off x="23376960" y="433440"/>
            <a:ext cx="383400" cy="419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8FB6118A-0981-4A9E-A689-78A4282AD6FD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50" name="Shape 326"/>
          <p:cNvSpPr/>
          <p:nvPr/>
        </p:nvSpPr>
        <p:spPr>
          <a:xfrm>
            <a:off x="4120560" y="1062720"/>
            <a:ext cx="16141680" cy="1571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spAutoFit/>
          </a:bodyPr>
          <a:p>
            <a:pPr algn="ctr">
              <a:lnSpc>
                <a:spcPct val="70000"/>
              </a:lnSpc>
              <a:tabLst>
                <a:tab algn="l" pos="0"/>
              </a:tabLst>
            </a:pPr>
            <a:r>
              <a:rPr b="1" lang="nl-NL" sz="6700" spc="-134" strike="noStrike">
                <a:solidFill>
                  <a:srgbClr val="f7feff"/>
                </a:solidFill>
                <a:latin typeface="Poppins"/>
                <a:ea typeface="Poppins"/>
              </a:rPr>
              <a:t>Project Loom</a:t>
            </a:r>
            <a:endParaRPr b="0" lang="en-US" sz="6700" spc="-1" strike="noStrike">
              <a:latin typeface="Arial"/>
            </a:endParaRPr>
          </a:p>
          <a:p>
            <a:pPr algn="ctr">
              <a:lnSpc>
                <a:spcPct val="70000"/>
              </a:lnSpc>
              <a:tabLst>
                <a:tab algn="l" pos="0"/>
              </a:tabLst>
            </a:pPr>
            <a:r>
              <a:rPr b="1" lang="nl-NL" sz="6700" spc="-134" strike="noStrike">
                <a:solidFill>
                  <a:srgbClr val="f7feff"/>
                </a:solidFill>
                <a:latin typeface="Poppins"/>
                <a:ea typeface="Poppins"/>
              </a:rPr>
              <a:t>‘</a:t>
            </a:r>
            <a:r>
              <a:rPr b="1" lang="nl-NL" sz="6700" spc="-134" strike="noStrike">
                <a:solidFill>
                  <a:srgbClr val="f7feff"/>
                </a:solidFill>
                <a:latin typeface="Poppins"/>
                <a:ea typeface="Poppins"/>
              </a:rPr>
              <a:t>To infinity and Beyond’</a:t>
            </a:r>
            <a:endParaRPr b="0" lang="en-US" sz="6700" spc="-1" strike="noStrike">
              <a:latin typeface="Arial"/>
            </a:endParaRPr>
          </a:p>
        </p:txBody>
      </p:sp>
      <p:pic>
        <p:nvPicPr>
          <p:cNvPr id="51" name="Afbeelding 55" descr=""/>
          <p:cNvPicPr/>
          <p:nvPr/>
        </p:nvPicPr>
        <p:blipFill>
          <a:blip r:embed="rId2"/>
          <a:stretch/>
        </p:blipFill>
        <p:spPr>
          <a:xfrm>
            <a:off x="387720" y="174240"/>
            <a:ext cx="1366920" cy="1366920"/>
          </a:xfrm>
          <a:prstGeom prst="rect">
            <a:avLst/>
          </a:prstGeom>
          <a:ln w="0">
            <a:noFill/>
          </a:ln>
        </p:spPr>
      </p:pic>
      <p:sp>
        <p:nvSpPr>
          <p:cNvPr id="52" name="Pijl: rechts 13"/>
          <p:cNvSpPr/>
          <p:nvPr/>
        </p:nvSpPr>
        <p:spPr>
          <a:xfrm>
            <a:off x="2165040" y="2563560"/>
            <a:ext cx="20576880" cy="741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" name="Rechthoek 4"/>
          <p:cNvSpPr/>
          <p:nvPr/>
        </p:nvSpPr>
        <p:spPr>
          <a:xfrm>
            <a:off x="2589120" y="3327120"/>
            <a:ext cx="19728720" cy="374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343080" indent="-341640">
              <a:lnSpc>
                <a:spcPct val="100000"/>
              </a:lnSpc>
              <a:buSzPct val="100000"/>
              <a:buBlip>
                <a:blip r:embed="rId3"/>
              </a:buBlip>
            </a:pP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 </a:t>
            </a: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Wat is Project Loom</a:t>
            </a:r>
            <a:endParaRPr b="0" lang="en-US" sz="6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buSzPct val="100000"/>
              <a:buBlip>
                <a:blip r:embed="rId4"/>
              </a:buBlip>
            </a:pP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 </a:t>
            </a: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Waarom</a:t>
            </a:r>
            <a:endParaRPr b="0" lang="en-US" sz="6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buSzPct val="100000"/>
              <a:buBlip>
                <a:blip r:embed="rId5"/>
              </a:buBlip>
            </a:pP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 </a:t>
            </a: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Hoe</a:t>
            </a:r>
            <a:endParaRPr b="0" lang="en-US" sz="6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buSzPct val="100000"/>
              <a:buBlip>
                <a:blip r:embed="rId6"/>
              </a:buBlip>
            </a:pP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 </a:t>
            </a: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Toekomst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325_0"/>
          <p:cNvSpPr/>
          <p:nvPr/>
        </p:nvSpPr>
        <p:spPr>
          <a:xfrm>
            <a:off x="23376960" y="433440"/>
            <a:ext cx="383400" cy="419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8DDDC810-04B0-4267-A6BD-D16138C0612B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pic>
        <p:nvPicPr>
          <p:cNvPr id="55" name="Afbeelding 55_1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6920" cy="1366920"/>
          </a:xfrm>
          <a:prstGeom prst="rect">
            <a:avLst/>
          </a:prstGeom>
          <a:ln w="0">
            <a:noFill/>
          </a:ln>
        </p:spPr>
      </p:pic>
      <p:sp>
        <p:nvSpPr>
          <p:cNvPr id="56" name="Pijl: rechts 13_1"/>
          <p:cNvSpPr/>
          <p:nvPr/>
        </p:nvSpPr>
        <p:spPr>
          <a:xfrm>
            <a:off x="2165040" y="1807560"/>
            <a:ext cx="20576880" cy="741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" name=""/>
          <p:cNvSpPr/>
          <p:nvPr/>
        </p:nvSpPr>
        <p:spPr>
          <a:xfrm>
            <a:off x="2286000" y="457200"/>
            <a:ext cx="2125800" cy="133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Wat</a:t>
            </a:r>
            <a:endParaRPr b="0" lang="en-US" sz="8800" spc="-1" strike="noStrike">
              <a:latin typeface="Arial"/>
            </a:endParaRPr>
          </a:p>
        </p:txBody>
      </p:sp>
      <p:sp>
        <p:nvSpPr>
          <p:cNvPr id="58" name=""/>
          <p:cNvSpPr/>
          <p:nvPr/>
        </p:nvSpPr>
        <p:spPr>
          <a:xfrm>
            <a:off x="2286000" y="2971800"/>
            <a:ext cx="15315120" cy="632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9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Virtual threads</a:t>
            </a:r>
            <a:endParaRPr b="0" lang="en-US" sz="8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Delimited Continuations</a:t>
            </a:r>
            <a:endParaRPr b="0" lang="en-US" sz="8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Tail-Call optimizations</a:t>
            </a:r>
            <a:endParaRPr b="0" lang="en-US" sz="8800" spc="-1" strike="noStrike"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325_5"/>
          <p:cNvSpPr/>
          <p:nvPr/>
        </p:nvSpPr>
        <p:spPr>
          <a:xfrm>
            <a:off x="23376960" y="433440"/>
            <a:ext cx="383400" cy="419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912817A9-2C61-4001-8976-E13156CC909C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pic>
        <p:nvPicPr>
          <p:cNvPr id="60" name="Afbeelding 55_5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6920" cy="1366920"/>
          </a:xfrm>
          <a:prstGeom prst="rect">
            <a:avLst/>
          </a:prstGeom>
          <a:ln w="0">
            <a:noFill/>
          </a:ln>
        </p:spPr>
      </p:pic>
      <p:sp>
        <p:nvSpPr>
          <p:cNvPr id="61" name="Pijl: rechts 13_5"/>
          <p:cNvSpPr/>
          <p:nvPr/>
        </p:nvSpPr>
        <p:spPr>
          <a:xfrm>
            <a:off x="2165040" y="1807560"/>
            <a:ext cx="20576880" cy="741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" name=""/>
          <p:cNvSpPr/>
          <p:nvPr/>
        </p:nvSpPr>
        <p:spPr>
          <a:xfrm>
            <a:off x="2286000" y="457200"/>
            <a:ext cx="2125800" cy="133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Wat</a:t>
            </a:r>
            <a:endParaRPr b="0" lang="en-US" sz="8800" spc="-1" strike="noStrike">
              <a:latin typeface="Arial"/>
            </a:endParaRPr>
          </a:p>
        </p:txBody>
      </p:sp>
      <p:sp>
        <p:nvSpPr>
          <p:cNvPr id="63" name=""/>
          <p:cNvSpPr/>
          <p:nvPr/>
        </p:nvSpPr>
        <p:spPr>
          <a:xfrm>
            <a:off x="2286000" y="2971800"/>
            <a:ext cx="15315120" cy="632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9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Virtual threads</a:t>
            </a:r>
            <a:endParaRPr b="0" lang="en-US" sz="8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333333"/>
                </a:solidFill>
                <a:latin typeface="Arial"/>
                <a:ea typeface="DejaVu Sans"/>
              </a:rPr>
              <a:t>Delimited Continuations</a:t>
            </a:r>
            <a:endParaRPr b="0" lang="en-US" sz="8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333333"/>
                </a:solidFill>
                <a:latin typeface="Arial"/>
                <a:ea typeface="DejaVu Sans"/>
              </a:rPr>
              <a:t>Tail-Call optimizations</a:t>
            </a:r>
            <a:endParaRPr b="0" lang="en-US" sz="8800" spc="-1" strike="noStrike"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325_1"/>
          <p:cNvSpPr/>
          <p:nvPr/>
        </p:nvSpPr>
        <p:spPr>
          <a:xfrm>
            <a:off x="23376960" y="433440"/>
            <a:ext cx="383400" cy="419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36520122-A7E3-4FF9-9EC9-7A0A0F91AF70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65" name="Shape 326_0"/>
          <p:cNvSpPr/>
          <p:nvPr/>
        </p:nvSpPr>
        <p:spPr>
          <a:xfrm>
            <a:off x="4382640" y="6066000"/>
            <a:ext cx="16141680" cy="10800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6" name="Afbeelding 55_0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6920" cy="1366920"/>
          </a:xfrm>
          <a:prstGeom prst="rect">
            <a:avLst/>
          </a:prstGeom>
          <a:ln w="0">
            <a:noFill/>
          </a:ln>
        </p:spPr>
      </p:pic>
      <p:sp>
        <p:nvSpPr>
          <p:cNvPr id="67" name="Pijl: rechts 13_0"/>
          <p:cNvSpPr/>
          <p:nvPr/>
        </p:nvSpPr>
        <p:spPr>
          <a:xfrm>
            <a:off x="2165040" y="1807560"/>
            <a:ext cx="20576880" cy="741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8" name=""/>
          <p:cNvSpPr/>
          <p:nvPr/>
        </p:nvSpPr>
        <p:spPr>
          <a:xfrm>
            <a:off x="2286000" y="457200"/>
            <a:ext cx="4361400" cy="133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Waarom</a:t>
            </a:r>
            <a:endParaRPr b="0" lang="en-US" sz="88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2286000" y="2971800"/>
            <a:ext cx="19887120" cy="632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9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Betere throughput door virtual threads</a:t>
            </a:r>
            <a:endParaRPr b="0" lang="en-US" sz="8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Beter debuggen/profilen</a:t>
            </a:r>
            <a:endParaRPr b="0" lang="en-US" sz="8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OS threads schaalt niet</a:t>
            </a:r>
            <a:endParaRPr b="0" lang="en-US" sz="8800" spc="-1" strike="noStrike"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325_3"/>
          <p:cNvSpPr/>
          <p:nvPr/>
        </p:nvSpPr>
        <p:spPr>
          <a:xfrm>
            <a:off x="23376960" y="433440"/>
            <a:ext cx="383400" cy="419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D7BAC42A-7AAD-4079-8970-CFDA9C679332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71" name="Shape 326_3"/>
          <p:cNvSpPr/>
          <p:nvPr/>
        </p:nvSpPr>
        <p:spPr>
          <a:xfrm>
            <a:off x="4382640" y="6066000"/>
            <a:ext cx="16141680" cy="10800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2" name="Afbeelding 55_3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6920" cy="1366920"/>
          </a:xfrm>
          <a:prstGeom prst="rect">
            <a:avLst/>
          </a:prstGeom>
          <a:ln w="0">
            <a:noFill/>
          </a:ln>
        </p:spPr>
      </p:pic>
      <p:sp>
        <p:nvSpPr>
          <p:cNvPr id="73" name="Pijl: rechts 13_3"/>
          <p:cNvSpPr/>
          <p:nvPr/>
        </p:nvSpPr>
        <p:spPr>
          <a:xfrm>
            <a:off x="2165040" y="1807560"/>
            <a:ext cx="20576880" cy="741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4" name=""/>
          <p:cNvSpPr/>
          <p:nvPr/>
        </p:nvSpPr>
        <p:spPr>
          <a:xfrm>
            <a:off x="2286000" y="457200"/>
            <a:ext cx="14858280" cy="133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Hoe (theorie)   </a:t>
            </a:r>
            <a:endParaRPr b="0" lang="en-US" sz="8800" spc="-1" strike="noStrike">
              <a:latin typeface="Arial"/>
            </a:endParaRPr>
          </a:p>
        </p:txBody>
      </p:sp>
      <p:sp>
        <p:nvSpPr>
          <p:cNvPr id="75" name=""/>
          <p:cNvSpPr/>
          <p:nvPr/>
        </p:nvSpPr>
        <p:spPr>
          <a:xfrm>
            <a:off x="2286000" y="2971800"/>
            <a:ext cx="19887120" cy="632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Performance meten</a:t>
            </a:r>
            <a:endParaRPr b="0" lang="en-US" sz="8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8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Throughput</a:t>
            </a:r>
            <a:endParaRPr b="0" lang="en-US" sz="8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Latency</a:t>
            </a:r>
            <a:endParaRPr b="0" lang="en-US" sz="8800" spc="-1" strike="noStrike"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325_2"/>
          <p:cNvSpPr/>
          <p:nvPr/>
        </p:nvSpPr>
        <p:spPr>
          <a:xfrm>
            <a:off x="23376960" y="433440"/>
            <a:ext cx="383400" cy="419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10C2EA0A-3813-4CE9-BCCC-7D4320C1348A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77" name="Shape 326_2"/>
          <p:cNvSpPr/>
          <p:nvPr/>
        </p:nvSpPr>
        <p:spPr>
          <a:xfrm>
            <a:off x="4382640" y="6066000"/>
            <a:ext cx="16141680" cy="10800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8" name="Afbeelding 55_2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6920" cy="1366920"/>
          </a:xfrm>
          <a:prstGeom prst="rect">
            <a:avLst/>
          </a:prstGeom>
          <a:ln w="0">
            <a:noFill/>
          </a:ln>
        </p:spPr>
      </p:pic>
      <p:sp>
        <p:nvSpPr>
          <p:cNvPr id="79" name="Pijl: rechts 13_2"/>
          <p:cNvSpPr/>
          <p:nvPr/>
        </p:nvSpPr>
        <p:spPr>
          <a:xfrm>
            <a:off x="2165040" y="1807560"/>
            <a:ext cx="20576880" cy="741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"/>
          <p:cNvSpPr/>
          <p:nvPr/>
        </p:nvSpPr>
        <p:spPr>
          <a:xfrm>
            <a:off x="2286000" y="457200"/>
            <a:ext cx="14858280" cy="133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Hoe (theorie)   </a:t>
            </a:r>
            <a:endParaRPr b="0" lang="en-US" sz="8800" spc="-1" strike="noStrike">
              <a:latin typeface="Arial"/>
            </a:endParaRPr>
          </a:p>
        </p:txBody>
      </p:sp>
      <p:sp>
        <p:nvSpPr>
          <p:cNvPr id="81" name=""/>
          <p:cNvSpPr/>
          <p:nvPr/>
        </p:nvSpPr>
        <p:spPr>
          <a:xfrm>
            <a:off x="2286000" y="2971800"/>
            <a:ext cx="19887120" cy="632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Little’s Law   →</a:t>
            </a:r>
            <a:r>
              <a:rPr b="0" lang="en-US" sz="8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2a6099"/>
                </a:solidFill>
                <a:latin typeface="Arial"/>
                <a:ea typeface="DejaVu Sans"/>
              </a:rPr>
              <a:t>L</a:t>
            </a:r>
            <a:r>
              <a:rPr b="0" lang="en-US" sz="8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=</a:t>
            </a:r>
            <a:r>
              <a:rPr b="0" lang="en-US" sz="8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ff0000"/>
                </a:solidFill>
                <a:latin typeface="Arial"/>
                <a:ea typeface="DejaVu Sans"/>
              </a:rPr>
              <a:t>λ</a:t>
            </a:r>
            <a:r>
              <a:rPr b="0" i="1" lang="en-US" sz="8800" spc="-1" strike="noStrike">
                <a:solidFill>
                  <a:srgbClr val="ffff00"/>
                </a:solidFill>
                <a:latin typeface="Arial"/>
                <a:ea typeface="DejaVu Sans"/>
              </a:rPr>
              <a:t>W</a:t>
            </a:r>
            <a:endParaRPr b="0" lang="en-US" sz="8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8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2a6099"/>
                </a:solidFill>
                <a:latin typeface="Arial"/>
                <a:ea typeface="DejaVu Sans"/>
              </a:rPr>
              <a:t>L</a:t>
            </a:r>
            <a:r>
              <a:rPr b="0" lang="en-US" sz="8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→ Level of concurrency</a:t>
            </a:r>
            <a:endParaRPr b="0" lang="en-US" sz="8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0000"/>
                </a:solidFill>
                <a:latin typeface="Arial"/>
                <a:ea typeface="DejaVu Sans"/>
              </a:rPr>
              <a:t>λ</a:t>
            </a:r>
            <a:r>
              <a:rPr b="0" lang="en-US" sz="8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→ Rate of request</a:t>
            </a:r>
            <a:endParaRPr b="0" lang="en-US" sz="8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i="1" lang="en-US" sz="8800" spc="-1" strike="noStrike">
                <a:solidFill>
                  <a:srgbClr val="ffff00"/>
                </a:solidFill>
                <a:latin typeface="Arial"/>
                <a:ea typeface="DejaVu Sans"/>
              </a:rPr>
              <a:t>W</a:t>
            </a:r>
            <a:r>
              <a:rPr b="0" i="1" lang="en-US" sz="8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i="1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→Gemiddelde wachttijd</a:t>
            </a:r>
            <a:r>
              <a:rPr b="0" i="1" lang="en-US" sz="8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000000"/>
                </a:solidFill>
                <a:latin typeface="Arial"/>
                <a:ea typeface="DejaVu Sans"/>
              </a:rPr>
              <a:t>  </a:t>
            </a:r>
            <a:endParaRPr b="0" lang="en-US" sz="8800" spc="-1" strike="noStrike"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325_6"/>
          <p:cNvSpPr/>
          <p:nvPr/>
        </p:nvSpPr>
        <p:spPr>
          <a:xfrm>
            <a:off x="23376960" y="433440"/>
            <a:ext cx="383400" cy="419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71D1E9EC-D213-4FF5-9714-C3948281F099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83" name="Shape 326_1"/>
          <p:cNvSpPr/>
          <p:nvPr/>
        </p:nvSpPr>
        <p:spPr>
          <a:xfrm>
            <a:off x="4382640" y="6066000"/>
            <a:ext cx="16141680" cy="10800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4" name="Afbeelding 55_6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6920" cy="1366920"/>
          </a:xfrm>
          <a:prstGeom prst="rect">
            <a:avLst/>
          </a:prstGeom>
          <a:ln w="0">
            <a:noFill/>
          </a:ln>
        </p:spPr>
      </p:pic>
      <p:sp>
        <p:nvSpPr>
          <p:cNvPr id="85" name="Pijl: rechts 13_6"/>
          <p:cNvSpPr/>
          <p:nvPr/>
        </p:nvSpPr>
        <p:spPr>
          <a:xfrm>
            <a:off x="2165040" y="1807560"/>
            <a:ext cx="20576880" cy="741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"/>
          <p:cNvSpPr/>
          <p:nvPr/>
        </p:nvSpPr>
        <p:spPr>
          <a:xfrm>
            <a:off x="2286000" y="457200"/>
            <a:ext cx="17830080" cy="133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Hoe (implementatie)</a:t>
            </a:r>
            <a:endParaRPr b="0" lang="en-US" sz="8800" spc="-1" strike="noStrike">
              <a:latin typeface="Arial"/>
            </a:endParaRPr>
          </a:p>
        </p:txBody>
      </p:sp>
      <p:sp>
        <p:nvSpPr>
          <p:cNvPr id="87" name=""/>
          <p:cNvSpPr/>
          <p:nvPr/>
        </p:nvSpPr>
        <p:spPr>
          <a:xfrm>
            <a:off x="2286000" y="2971800"/>
            <a:ext cx="19887120" cy="632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9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Fork/Join pool</a:t>
            </a:r>
            <a:endParaRPr b="0" lang="en-US" sz="8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Eigen thread scheduler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88" name="" descr=""/>
          <p:cNvPicPr/>
          <p:nvPr/>
        </p:nvPicPr>
        <p:blipFill>
          <a:blip r:embed="rId2"/>
          <a:stretch/>
        </p:blipFill>
        <p:spPr>
          <a:xfrm>
            <a:off x="1828800" y="5715000"/>
            <a:ext cx="11886480" cy="7085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325_7"/>
          <p:cNvSpPr/>
          <p:nvPr/>
        </p:nvSpPr>
        <p:spPr>
          <a:xfrm>
            <a:off x="23376960" y="433440"/>
            <a:ext cx="383400" cy="419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F7968A37-72D1-473C-A363-E9AD42829DC0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90" name="Shape 326_5"/>
          <p:cNvSpPr/>
          <p:nvPr/>
        </p:nvSpPr>
        <p:spPr>
          <a:xfrm>
            <a:off x="4382640" y="6066000"/>
            <a:ext cx="16141680" cy="10800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1" name="Afbeelding 55_7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6920" cy="1366920"/>
          </a:xfrm>
          <a:prstGeom prst="rect">
            <a:avLst/>
          </a:prstGeom>
          <a:ln w="0">
            <a:noFill/>
          </a:ln>
        </p:spPr>
      </p:pic>
      <p:sp>
        <p:nvSpPr>
          <p:cNvPr id="92" name="Pijl: rechts 13_7"/>
          <p:cNvSpPr/>
          <p:nvPr/>
        </p:nvSpPr>
        <p:spPr>
          <a:xfrm>
            <a:off x="2165040" y="1807560"/>
            <a:ext cx="20576880" cy="741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"/>
          <p:cNvSpPr/>
          <p:nvPr/>
        </p:nvSpPr>
        <p:spPr>
          <a:xfrm>
            <a:off x="2286000" y="457200"/>
            <a:ext cx="17830080" cy="133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Hoe (demo)</a:t>
            </a:r>
            <a:endParaRPr b="0" lang="en-US" sz="8800" spc="-1" strike="noStrike">
              <a:latin typeface="Arial"/>
            </a:endParaRPr>
          </a:p>
        </p:txBody>
      </p:sp>
      <p:sp>
        <p:nvSpPr>
          <p:cNvPr id="94" name=""/>
          <p:cNvSpPr/>
          <p:nvPr/>
        </p:nvSpPr>
        <p:spPr>
          <a:xfrm>
            <a:off x="2286000" y="2971800"/>
            <a:ext cx="19887120" cy="632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9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Demo tijd</a:t>
            </a:r>
            <a:endParaRPr b="0" lang="en-US" sz="8800" spc="-1" strike="noStrike"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21A7E6653F1646869C63888A39BC89" ma:contentTypeVersion="9" ma:contentTypeDescription="Een nieuw document maken." ma:contentTypeScope="" ma:versionID="d382ba585bd6a9a017c7ac6ed3e70ce7">
  <xsd:schema xmlns:xsd="http://www.w3.org/2001/XMLSchema" xmlns:xs="http://www.w3.org/2001/XMLSchema" xmlns:p="http://schemas.microsoft.com/office/2006/metadata/properties" xmlns:ns2="3eceaa43-b75f-494f-8306-e5a6fc9b3089" xmlns:ns3="da431488-5ef7-4c0c-85d2-e0266e480103" targetNamespace="http://schemas.microsoft.com/office/2006/metadata/properties" ma:root="true" ma:fieldsID="bc61c074654c2214e26a105182907ed5" ns2:_="" ns3:_="">
    <xsd:import namespace="3eceaa43-b75f-494f-8306-e5a6fc9b3089"/>
    <xsd:import namespace="da431488-5ef7-4c0c-85d2-e0266e48010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ceaa43-b75f-494f-8306-e5a6fc9b308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431488-5ef7-4c0c-85d2-e0266e480103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CF728A1-7F62-48B2-A516-BDCF28CB53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466CBD0-BEBB-4AA5-B1CB-0BD8FD00C1FC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348D4E65-A8DD-4C72-8CBC-A4C97243FE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eceaa43-b75f-494f-8306-e5a6fc9b3089"/>
    <ds:schemaRef ds:uri="da431488-5ef7-4c0c-85d2-e0266e48010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4573</TotalTime>
  <Application>LibreOffice/7.1.3.2$Windows_X86_64 LibreOffice_project/47f78053abe362b9384784d31a6e56f8511eb1c1</Application>
  <AppVersion>15.0000</AppVersion>
  <Words>25</Words>
  <Paragraphs>12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Jelena Scheffers (RS)</dc:creator>
  <dc:description/>
  <dc:language>en-US</dc:language>
  <cp:lastModifiedBy/>
  <dcterms:modified xsi:type="dcterms:W3CDTF">2021-05-26T11:23:50Z</dcterms:modified>
  <cp:revision>577</cp:revision>
  <dc:subject/>
  <dc:title>PowerPoint-presentatie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0x0101002821A7E6653F1646869C63888A39BC89</vt:lpwstr>
  </property>
  <property fmtid="{D5CDD505-2E9C-101B-9397-08002B2CF9AE}" pid="3" name="Notes">
    <vt:i4>1</vt:i4>
  </property>
  <property fmtid="{D5CDD505-2E9C-101B-9397-08002B2CF9AE}" pid="4" name="PresentationFormat">
    <vt:lpwstr>Aangepast</vt:lpwstr>
  </property>
  <property fmtid="{D5CDD505-2E9C-101B-9397-08002B2CF9AE}" pid="5" name="Slides">
    <vt:i4>4</vt:i4>
  </property>
</Properties>
</file>